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30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301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D79"/>
    <a:srgbClr val="CC0099"/>
    <a:srgbClr val="E2109C"/>
    <a:srgbClr val="990099"/>
    <a:srgbClr val="FE9202"/>
    <a:srgbClr val="007033"/>
    <a:srgbClr val="6C1A00"/>
    <a:srgbClr val="00AACC"/>
    <a:srgbClr val="5EEC3C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66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fai79/Arduino/blob/main/7_segment.ino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4_digit_7_segment.ino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/toneMelody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Lib/pitches.zi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Books/Elegoo.ra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pub.com/236571/arduino-water-level-sensor-tutorial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Ultrasonic.in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_I2C.ino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.ino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Gas_sensor.ino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Gas_sensor-LED-Motor.ino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afai79/Arduino/blob/main/RGB_LED-motor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BlueDot_BMA400_Library-1.0.0.zi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Lib/Grove_3Axis_Digital_Accelerometer_BMA400-master.zi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Arduino-MPU6050-master.zip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rcuitbasics.com/how-to-set-up-a-keypad-on-an-arduino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fai79/Arduino/blob/main/Security_System.ino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tree/main/ArduinoRobot" TargetMode="External"/><Relationship Id="rId2" Type="http://schemas.openxmlformats.org/officeDocument/2006/relationships/hyperlink" Target="https://educ8s.tv/arduino-robot-easy-diy-project/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ai79/Arduino/blob/main/ArduinoRobot/ArduinoRobot_.ino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ArduinoRobot/NewPing_v1.9.1.zip" TargetMode="External"/><Relationship Id="rId2" Type="http://schemas.openxmlformats.org/officeDocument/2006/relationships/hyperlink" Target="https://github.com/afai79/Arduino/blob/main/ArduinoRobot/Adafruit-Motor-Shield-library-master.zip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hyperlink" Target="https://www.sites.google.com/site/unoardusim/services" TargetMode="External"/><Relationship Id="rId4" Type="http://schemas.openxmlformats.org/officeDocument/2006/relationships/hyperlink" Target="https://www.tinkercad.com/dashboar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128470"/>
            <a:ext cx="4581150" cy="1584693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Building Arduino Applications</a:t>
            </a:r>
            <a:endParaRPr lang="en-US" sz="5400" b="1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80FA8B-4425-4CCA-B6C1-EBEDAB729C9B}"/>
              </a:ext>
            </a:extLst>
          </p:cNvPr>
          <p:cNvSpPr txBox="1">
            <a:spLocks/>
          </p:cNvSpPr>
          <p:nvPr/>
        </p:nvSpPr>
        <p:spPr>
          <a:xfrm>
            <a:off x="0" y="1960930"/>
            <a:ext cx="4266590" cy="10689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Abdelhameed Ibrahim</a:t>
            </a:r>
            <a:b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Assoc. Prof. Computer Engineering</a:t>
            </a:r>
            <a:endParaRPr lang="en-US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B3DA3-FB0C-4D02-B321-B143431BA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237836" cy="91348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Button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StateChangeDetection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A675D-90CA-4CED-B26D-8506C2EF87A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2113635"/>
            <a:ext cx="7329840" cy="2901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83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5C110-DF6C-4DDB-B434-67AF9DAE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363053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u="sng" cap="all" dirty="0">
                <a:effectLst/>
                <a:hlinkClick r:id="rId2"/>
              </a:rPr>
              <a:t>TUTORIALS </a:t>
            </a:r>
            <a:r>
              <a:rPr lang="en-US" sz="2000" dirty="0">
                <a:effectLst/>
              </a:rPr>
              <a:t>&gt; </a:t>
            </a:r>
            <a:r>
              <a:rPr lang="en-US" sz="2000" u="sng" dirty="0">
                <a:effectLst/>
                <a:hlinkClick r:id="rId3"/>
              </a:rPr>
              <a:t>Built-In Examples </a:t>
            </a:r>
            <a:r>
              <a:rPr lang="en-US" sz="2000" dirty="0">
                <a:effectLst/>
              </a:rPr>
              <a:t>&gt; 05.Control &gt; </a:t>
            </a:r>
            <a:r>
              <a:rPr lang="en-US" sz="2000" dirty="0" err="1">
                <a:effectLst/>
              </a:rPr>
              <a:t>ForLoopIteration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14713-4CEC-47C1-A8F9-5985935F57B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720" y="834351"/>
            <a:ext cx="3359510" cy="4180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33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E83712-7073-4DDD-9668-A08C01A3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/>
          <a:p>
            <a:r>
              <a:rPr lang="en-US" b="1" dirty="0"/>
              <a:t>Day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CF471A-93EA-4AE5-B767-77576D0C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It’s time to learn how to receive data with the help of sensors. </a:t>
            </a:r>
          </a:p>
          <a:p>
            <a:pPr marL="0" indent="0">
              <a:buNone/>
            </a:pPr>
            <a:r>
              <a:rPr lang="en-US" dirty="0"/>
              <a:t>During Day 2,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read off analog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Reading off digital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Boolean expressions and program branching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Seven-segment display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Usage of modules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Joystick app and testing 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724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390D-D93F-4621-8B61-7B43A381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8" y="162815"/>
            <a:ext cx="8246070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4B41-6D9E-4064-AC30-4F9758C9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 03.Analog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AnalogInput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214F3-2CB5-4E24-B4DD-0EC00560C1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1808225"/>
            <a:ext cx="2901395" cy="3172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67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pic>
        <p:nvPicPr>
          <p:cNvPr id="4" name="Picture 3" descr="ÙØªÙØ¬Ø© Ø¨Ø­Ø« Ø§ÙØµÙØ± Ø¹Ù âªjoystick arduinoâ¬â">
            <a:extLst>
              <a:ext uri="{FF2B5EF4-FFF2-40B4-BE49-F238E27FC236}">
                <a16:creationId xmlns:a16="http://schemas.microsoft.com/office/drawing/2014/main" id="{1FA6A833-DE4A-4F07-BF9B-FF0DF09433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3885" y="1350110"/>
            <a:ext cx="4409114" cy="3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https://github.com/afai79/Arduino/blob/main/Books/Elegoo.rar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3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9BD-D4FF-4208-8C9D-872C06C1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 x Blue 0.56&amp;quot; 1 Digit Seven 7 Segment Display Common Cathode LED | eBay">
            <a:extLst>
              <a:ext uri="{FF2B5EF4-FFF2-40B4-BE49-F238E27FC236}">
                <a16:creationId xmlns:a16="http://schemas.microsoft.com/office/drawing/2014/main" id="{38144C63-BC3B-4717-A37F-A533CFFFE4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5" y="2203751"/>
            <a:ext cx="1376939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rduino 7-Segment Display Tutorial - Pin Diagram">
            <a:extLst>
              <a:ext uri="{FF2B5EF4-FFF2-40B4-BE49-F238E27FC236}">
                <a16:creationId xmlns:a16="http://schemas.microsoft.com/office/drawing/2014/main" id="{72C5826E-BD55-418F-A5EC-431AC43D40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06" y="2096540"/>
            <a:ext cx="855152" cy="17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nterfacing Arduino with 7-segment display | 4-Digit counter example">
            <a:extLst>
              <a:ext uri="{FF2B5EF4-FFF2-40B4-BE49-F238E27FC236}">
                <a16:creationId xmlns:a16="http://schemas.microsoft.com/office/drawing/2014/main" id="{90417840-BD4D-4F81-91A6-35C7D46D9B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3" y="2171192"/>
            <a:ext cx="1260020" cy="166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16B7AA-E3E0-406C-9ED0-EA6DA2F8C29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408174"/>
            <a:ext cx="4649955" cy="33014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AD18D-3092-4935-9763-3DD552AB7706}"/>
              </a:ext>
            </a:extLst>
          </p:cNvPr>
          <p:cNvSpPr txBox="1"/>
          <p:nvPr/>
        </p:nvSpPr>
        <p:spPr>
          <a:xfrm>
            <a:off x="296260" y="4699853"/>
            <a:ext cx="5125183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https://github.com/afai79/Arduino/blob/main/7_segment.ino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07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1712-A798-4586-AACB-F8B1F204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Digital Seven Segment Display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679B5-1DB6-4524-BF62-EF6CCD5B10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761135"/>
            <a:ext cx="5274310" cy="126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EF892-47CC-4029-9052-8EBC46BA4E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3029865"/>
            <a:ext cx="2821940" cy="194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2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rogramming 4 Digit 7 Segment LED Display">
            <a:extLst>
              <a:ext uri="{FF2B5EF4-FFF2-40B4-BE49-F238E27FC236}">
                <a16:creationId xmlns:a16="http://schemas.microsoft.com/office/drawing/2014/main" id="{E556A1B7-93DC-4613-91B2-F6B41EA2EB8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080" y="281174"/>
            <a:ext cx="5497380" cy="4123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D02E9-6EBC-49C8-A770-D550346F063F}"/>
              </a:ext>
            </a:extLst>
          </p:cNvPr>
          <p:cNvSpPr txBox="1"/>
          <p:nvPr/>
        </p:nvSpPr>
        <p:spPr>
          <a:xfrm>
            <a:off x="296260" y="4474849"/>
            <a:ext cx="70244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https://github.com/afai79/Arduino/blob/main/4_digit_7_segment.ino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78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8B96-8FD3-4A62-9C14-1ECB0118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Melody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C18C6-49A2-4410-91C3-5567EDA45B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4" y="1735760"/>
            <a:ext cx="5691255" cy="20576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B0134-AA86-47F8-908E-2B1C475C2054}"/>
              </a:ext>
            </a:extLst>
          </p:cNvPr>
          <p:cNvSpPr txBox="1"/>
          <p:nvPr/>
        </p:nvSpPr>
        <p:spPr>
          <a:xfrm>
            <a:off x="601670" y="4106066"/>
            <a:ext cx="7177135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https://www.arduino.cc/en/Tutorial/BuiltInExamples/toneMelody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https://github.com/afai79/Arduino/blob/main/Lib/pitches.zip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73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85C5-5065-4001-90EF-C7D51B445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63075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RGB sensor</a:t>
            </a:r>
            <a:endParaRPr lang="en-US" dirty="0"/>
          </a:p>
        </p:txBody>
      </p:sp>
      <p:pic>
        <p:nvPicPr>
          <p:cNvPr id="4" name="Picture 3" descr="ØµÙØ±Ø© Ø°Ø§Øª ØµÙØ©">
            <a:extLst>
              <a:ext uri="{FF2B5EF4-FFF2-40B4-BE49-F238E27FC236}">
                <a16:creationId xmlns:a16="http://schemas.microsoft.com/office/drawing/2014/main" id="{73CBA5B4-870F-4F19-85E9-47D0891941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640751"/>
            <a:ext cx="4581150" cy="24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E59A-36AD-41A4-BDA4-F64E03A91AB5}"/>
              </a:ext>
            </a:extLst>
          </p:cNvPr>
          <p:cNvSpPr txBox="1"/>
          <p:nvPr/>
        </p:nvSpPr>
        <p:spPr>
          <a:xfrm>
            <a:off x="507797" y="4152123"/>
            <a:ext cx="71771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4 RGB LED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https://github.com/afai79/Arduino/blob/main/Books/Elegoo.rar</a:t>
            </a:r>
            <a:endParaRPr lang="en-US" u="sng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4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Day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350110"/>
            <a:ext cx="8407010" cy="369099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Welcome to the course! </a:t>
            </a:r>
          </a:p>
          <a:p>
            <a:pPr marL="0" indent="0">
              <a:buNone/>
            </a:pPr>
            <a:r>
              <a:rPr lang="en-US" b="1" dirty="0"/>
              <a:t>During Day 1, </a:t>
            </a:r>
          </a:p>
          <a:p>
            <a:r>
              <a:rPr lang="en-US" dirty="0"/>
              <a:t>We are going to introduce you to the course.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assemble a circuit on a breadboard circuit?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Let us get acquainted with Arduino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Development tools for Arduino IDE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glance at a program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coded material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Macro definitions, variables, counting loops.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2261-027A-4774-A8BE-DF944AFB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3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1228-A73C-4934-898A-9FCDB6DE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Having learnt to create a step motor, you can create devices which can perform very precise actions. It could as well be just messing with your hand with which you are trying to control it.</a:t>
            </a:r>
          </a:p>
          <a:p>
            <a:pPr marL="0" indent="0">
              <a:buNone/>
            </a:pPr>
            <a:r>
              <a:rPr lang="en-US" dirty="0"/>
              <a:t>During Day 3, 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Humidity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RGB and Water level Sensors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Servo and the library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Step motor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Motor control expansion board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Monitoring system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8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DE81-16C8-4DCB-8A00-BDA28CD2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7" y="332067"/>
            <a:ext cx="8246070" cy="27933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62A5-0B05-42D7-A1CD-89762BB1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and humidity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Temperature and humidity arduinoâ¬â">
            <a:extLst>
              <a:ext uri="{FF2B5EF4-FFF2-40B4-BE49-F238E27FC236}">
                <a16:creationId xmlns:a16="http://schemas.microsoft.com/office/drawing/2014/main" id="{0A685552-A7A3-48AC-B596-3FE9CF6213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301303"/>
            <a:ext cx="4547655" cy="2864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CC3DD-B81C-492C-9CAC-5A2F20922A8C}"/>
              </a:ext>
            </a:extLst>
          </p:cNvPr>
          <p:cNvSpPr txBox="1"/>
          <p:nvPr/>
        </p:nvSpPr>
        <p:spPr>
          <a:xfrm>
            <a:off x="143555" y="4165465"/>
            <a:ext cx="656631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Code: </a:t>
            </a: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11 DHT11 Temperature and Humidity Sensor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https://github.com/afai79/Arduino/blob/main/Books/Elegoo.rar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0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D82D-9B43-4D7D-8930-9EF8C8F6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8246070" cy="45811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level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Water level sensor arduinoâ¬â">
            <a:extLst>
              <a:ext uri="{FF2B5EF4-FFF2-40B4-BE49-F238E27FC236}">
                <a16:creationId xmlns:a16="http://schemas.microsoft.com/office/drawing/2014/main" id="{9E857CD5-294E-49C5-8079-7BCE93A186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09" y="1960930"/>
            <a:ext cx="5650085" cy="2443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DFABD-07CB-40BD-BB1A-BA7471E288CC}"/>
              </a:ext>
            </a:extLst>
          </p:cNvPr>
          <p:cNvSpPr txBox="1"/>
          <p:nvPr/>
        </p:nvSpPr>
        <p:spPr>
          <a:xfrm>
            <a:off x="296260" y="4404209"/>
            <a:ext cx="7635250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https://www.thegeekpub.com/236571/arduino-water-level-sensor-tutorial/</a:t>
            </a:r>
            <a:endParaRPr lang="en-US" sz="1400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https://github.com/afai79/Arduino/blob/main/water_level.ino</a:t>
            </a:r>
          </a:p>
        </p:txBody>
      </p:sp>
    </p:spTree>
    <p:extLst>
      <p:ext uri="{BB962C8B-B14F-4D97-AF65-F5344CB8AC3E}">
        <p14:creationId xmlns:p14="http://schemas.microsoft.com/office/powerpoint/2010/main" val="335065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7F6A-C925-4D71-9879-6339804C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Servo motor control </a:t>
            </a:r>
            <a:endParaRPr lang="en-US" dirty="0"/>
          </a:p>
        </p:txBody>
      </p:sp>
      <p:pic>
        <p:nvPicPr>
          <p:cNvPr id="4" name="Picture 3" descr="نتيجة بحث الصور عن arduino servo&quot;">
            <a:extLst>
              <a:ext uri="{FF2B5EF4-FFF2-40B4-BE49-F238E27FC236}">
                <a16:creationId xmlns:a16="http://schemas.microsoft.com/office/drawing/2014/main" id="{0D43249D-6156-4AFD-A8FD-8872EFDC6B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1338613"/>
            <a:ext cx="5345075" cy="30655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AE10B-593F-4B9C-BD12-D27FAE10AC2F}"/>
              </a:ext>
            </a:extLst>
          </p:cNvPr>
          <p:cNvSpPr txBox="1"/>
          <p:nvPr/>
        </p:nvSpPr>
        <p:spPr>
          <a:xfrm>
            <a:off x="296260" y="4250613"/>
            <a:ext cx="640268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9 Servo</a:t>
            </a:r>
            <a:endParaRPr lang="en-US" sz="1600" b="1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https://github.com/afai79/Arduino/blob/main/Books/Elegoo.rar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7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719F-A159-4BF6-8A57-2BE589B8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290574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Stepper motor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stepper motor control using arduinoâ¬â">
            <a:extLst>
              <a:ext uri="{FF2B5EF4-FFF2-40B4-BE49-F238E27FC236}">
                <a16:creationId xmlns:a16="http://schemas.microsoft.com/office/drawing/2014/main" id="{3A877EE7-5336-45E8-ACAB-0DBD092F2F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5" y="1197405"/>
            <a:ext cx="4113885" cy="3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4E735-90D5-4A37-BB37-8533AB2D9A4A}"/>
              </a:ext>
            </a:extLst>
          </p:cNvPr>
          <p:cNvSpPr txBox="1"/>
          <p:nvPr/>
        </p:nvSpPr>
        <p:spPr>
          <a:xfrm>
            <a:off x="143555" y="4402169"/>
            <a:ext cx="6706761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23 Stepper Motor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https://github.com/afai79/Arduino/blob/main/Books/Elegoo.rar</a:t>
            </a:r>
            <a:endParaRPr lang="en-US" sz="1400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00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HC SR04 Ultrasonic Sensor is Arduino ultrasonic distance measurement  sensor. Its application could be as liquid level sensor, tank le… |  Arduino, Ultrasonic, Sensor">
            <a:extLst>
              <a:ext uri="{FF2B5EF4-FFF2-40B4-BE49-F238E27FC236}">
                <a16:creationId xmlns:a16="http://schemas.microsoft.com/office/drawing/2014/main" id="{F111DD86-D205-4261-AA5C-47F87A4D48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540" y="1655520"/>
            <a:ext cx="5308195" cy="27486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18D57-C0C7-4710-AD1D-5C67596ABF05}"/>
              </a:ext>
            </a:extLst>
          </p:cNvPr>
          <p:cNvSpPr txBox="1"/>
          <p:nvPr/>
        </p:nvSpPr>
        <p:spPr>
          <a:xfrm>
            <a:off x="409303" y="4566619"/>
            <a:ext cx="687172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https://github.com/afai79/Arduino/blob/main/Ultrasonic.ino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42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879F-BFED-44EC-8F8E-0F29B927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 with I2C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lcd i2c arduinoâ¬â">
            <a:extLst>
              <a:ext uri="{FF2B5EF4-FFF2-40B4-BE49-F238E27FC236}">
                <a16:creationId xmlns:a16="http://schemas.microsoft.com/office/drawing/2014/main" id="{591C1FEC-4231-489A-AA74-660C1FB3B1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5" y="1577613"/>
            <a:ext cx="5943236" cy="27486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D2694-BCAB-4F24-BCE9-ACB1C23399D0}"/>
              </a:ext>
            </a:extLst>
          </p:cNvPr>
          <p:cNvSpPr txBox="1"/>
          <p:nvPr/>
        </p:nvSpPr>
        <p:spPr>
          <a:xfrm>
            <a:off x="448965" y="4556915"/>
            <a:ext cx="594323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https://github.com/afai79/Arduino/blob/main/LCD_I2C.ino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4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35BCB-5133-40DE-9D23-1A704BA931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95" y="1350111"/>
            <a:ext cx="7482545" cy="3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99AC5-A95B-45E5-A71B-492C9387AE21}"/>
              </a:ext>
            </a:extLst>
          </p:cNvPr>
          <p:cNvSpPr txBox="1"/>
          <p:nvPr/>
        </p:nvSpPr>
        <p:spPr>
          <a:xfrm>
            <a:off x="601670" y="4556915"/>
            <a:ext cx="609594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2088BD-4459-43F9-9E5C-17D80BB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70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11F2-E1CB-4B88-B839-4E6A5B9C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1BCC-D765-4632-9EBB-FA37C2AF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Having learnt to use a lot of sensors and devices with Arduino</a:t>
            </a:r>
          </a:p>
          <a:p>
            <a:pPr marL="0" indent="0">
              <a:buNone/>
            </a:pPr>
            <a:r>
              <a:rPr lang="en-US" dirty="0"/>
              <a:t>During Day 4, you are ready to make various small projects based on your skills.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Air Quality Detector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Control servo motor by RGB sensor 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BMA400 and MPU6050 sensors-based projects</a:t>
            </a:r>
          </a:p>
          <a:p>
            <a:r>
              <a:rPr lang="en-US" sz="2800" dirty="0">
                <a:effectLst/>
              </a:rPr>
              <a:t>Small Project </a:t>
            </a:r>
            <a:r>
              <a:rPr lang="en-US" sz="2800" b="1" dirty="0">
                <a:effectLst/>
              </a:rPr>
              <a:t>4</a:t>
            </a:r>
            <a:r>
              <a:rPr lang="en-US" sz="2800" dirty="0">
                <a:effectLst/>
              </a:rPr>
              <a:t>: Security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03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569-7DAA-4FE4-9B60-EB7EF5ED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" y="445040"/>
            <a:ext cx="8695950" cy="584742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1: Air Quality Detector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61F9-CC83-4115-93EE-2D87423C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Smoke Detection using MQ-2 Gas Sensor - Arduino Project Hub">
            <a:extLst>
              <a:ext uri="{FF2B5EF4-FFF2-40B4-BE49-F238E27FC236}">
                <a16:creationId xmlns:a16="http://schemas.microsoft.com/office/drawing/2014/main" id="{30F19092-8244-4586-BD40-841C1252A4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10" y="1698834"/>
            <a:ext cx="4786630" cy="2719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27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8171" y="739290"/>
            <a:ext cx="8076896" cy="12662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Uno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" name="Content Placeholder 8" descr="arduino uno board overview">
            <a:extLst>
              <a:ext uri="{FF2B5EF4-FFF2-40B4-BE49-F238E27FC236}">
                <a16:creationId xmlns:a16="http://schemas.microsoft.com/office/drawing/2014/main" id="{D4AA4D6F-4F7F-4878-9164-E1119AD0FA3A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08" y="1349375"/>
            <a:ext cx="4745033" cy="3665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weet and Text Message an Arduino air quality reading | Web on Devices">
            <a:extLst>
              <a:ext uri="{FF2B5EF4-FFF2-40B4-BE49-F238E27FC236}">
                <a16:creationId xmlns:a16="http://schemas.microsoft.com/office/drawing/2014/main" id="{FE1B287C-C816-4950-BEFE-E7CEAEB11F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720" y="1350109"/>
            <a:ext cx="4791032" cy="290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BD4EB-ECE5-4E89-9F44-72FEA3593D7B}"/>
              </a:ext>
            </a:extLst>
          </p:cNvPr>
          <p:cNvSpPr txBox="1"/>
          <p:nvPr/>
        </p:nvSpPr>
        <p:spPr>
          <a:xfrm>
            <a:off x="296260" y="4251505"/>
            <a:ext cx="76261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https://github.com/afai79/Arduino/blob/main/Gas_sensor.ino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https://github.com/afai79/Arduino/blob/main/Gas_sensor-LED-Motor.ino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03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153D-3F64-467C-9095-4536308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739289"/>
            <a:ext cx="4123035" cy="126627"/>
          </a:xfrm>
        </p:spPr>
        <p:txBody>
          <a:bodyPr>
            <a:noAutofit/>
          </a:bodyPr>
          <a:lstStyle/>
          <a:p>
            <a:pPr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2: Control servo motor by RGB sensor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95E84-BB8E-4F81-9E85-66E609C7D8C9}"/>
              </a:ext>
            </a:extLst>
          </p:cNvPr>
          <p:cNvSpPr txBox="1"/>
          <p:nvPr/>
        </p:nvSpPr>
        <p:spPr>
          <a:xfrm>
            <a:off x="80628" y="4621643"/>
            <a:ext cx="67080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https://github.com/afai79/Arduino/blob/main/RGB_LED-motor.ino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B731D2A-6247-444C-AE44-193BE91866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442036"/>
            <a:ext cx="9262803" cy="3179607"/>
          </a:xfrm>
          <a:prstGeom prst="rect">
            <a:avLst/>
          </a:prstGeom>
        </p:spPr>
      </p:pic>
      <p:pic>
        <p:nvPicPr>
          <p:cNvPr id="4" name="Content Placeholder 3" descr="Innovation Lab #15 Servo Motor_RGB LED - Arduino Project Hub">
            <a:extLst>
              <a:ext uri="{FF2B5EF4-FFF2-40B4-BE49-F238E27FC236}">
                <a16:creationId xmlns:a16="http://schemas.microsoft.com/office/drawing/2014/main" id="{84BACF60-9FD9-4A84-A961-7068FE8047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9028"/>
            <a:ext cx="4571999" cy="2501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078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203E-DA0C-43C8-B60D-DFCAFCBA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3520450" cy="763524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3: BMA400 and MPU6050 sensors-based projects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D8E7-63B6-47B4-A28A-2B8C15B38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Grove - 3-axis digital accelerometer ±16 g low power (BMA400)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78152-F0D3-4205-AF9E-107A98A264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26" y="1783327"/>
            <a:ext cx="3476483" cy="15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01C5F-82DD-4C47-915C-3E727C2BF6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95" y="1968841"/>
            <a:ext cx="3664920" cy="11315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4A3E0C-0E8A-4C14-B4DD-CF9F4376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46042"/>
              </p:ext>
            </p:extLst>
          </p:nvPr>
        </p:nvGraphicFramePr>
        <p:xfrm>
          <a:off x="2593167" y="3327973"/>
          <a:ext cx="3817625" cy="160678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453104">
                  <a:extLst>
                    <a:ext uri="{9D8B030D-6E8A-4147-A177-3AD203B41FA5}">
                      <a16:colId xmlns:a16="http://schemas.microsoft.com/office/drawing/2014/main" val="1401054059"/>
                    </a:ext>
                  </a:extLst>
                </a:gridCol>
                <a:gridCol w="3364521">
                  <a:extLst>
                    <a:ext uri="{9D8B030D-6E8A-4147-A177-3AD203B41FA5}">
                      <a16:colId xmlns:a16="http://schemas.microsoft.com/office/drawing/2014/main" val="868261748"/>
                    </a:ext>
                  </a:extLst>
                </a:gridCol>
              </a:tblGrid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cap="all">
                          <a:effectLst/>
                        </a:rPr>
                        <a:t>PIN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cap="all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8902694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SCL - clock line I2C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179753716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SDA - I2C data line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624386573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System power supply from 3.3 V to 5 V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4271001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System weight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680744396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BMA400 module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71907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255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duino and BMA400 acceleration sensor example – Arduino Learning">
            <a:extLst>
              <a:ext uri="{FF2B5EF4-FFF2-40B4-BE49-F238E27FC236}">
                <a16:creationId xmlns:a16="http://schemas.microsoft.com/office/drawing/2014/main" id="{7EFDEC42-0865-4F9A-AFC0-1579DFFB676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5" y="1350109"/>
            <a:ext cx="3990241" cy="35122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D6193-A3D5-493E-A911-68EF41EADF24}"/>
              </a:ext>
            </a:extLst>
          </p:cNvPr>
          <p:cNvSpPr txBox="1"/>
          <p:nvPr/>
        </p:nvSpPr>
        <p:spPr>
          <a:xfrm>
            <a:off x="0" y="4496417"/>
            <a:ext cx="10231235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https://github.com/afai79/Arduino/blob/main/Lib/BlueDot_BMA400_Library-1.0.0.zip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https://github.com/afai79/Arduino/blob/main/Lib/Grove_3Axis_Digital_Accelerometer_BMA400-master.zip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61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15540-AC67-49E4-A7F7-C925B28E8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134004"/>
          </a:xfrm>
        </p:spPr>
        <p:txBody>
          <a:bodyPr/>
          <a:lstStyle/>
          <a:p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MPU6050 Triple Axis Gyroscope &amp; Accelerometer</a:t>
            </a:r>
            <a:endParaRPr lang="ar-SA" sz="1800" b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ar-S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rduino] Introduction to IMU MPU6050 | TKF&amp;#39;s World of Engineering">
            <a:extLst>
              <a:ext uri="{FF2B5EF4-FFF2-40B4-BE49-F238E27FC236}">
                <a16:creationId xmlns:a16="http://schemas.microsoft.com/office/drawing/2014/main" id="{8466F9D5-4E43-404C-9592-4751BA07E76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15" y="1808225"/>
            <a:ext cx="3822650" cy="32068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2E413-EFB9-4E8E-8D40-FAE813477D2F}"/>
              </a:ext>
            </a:extLst>
          </p:cNvPr>
          <p:cNvSpPr txBox="1"/>
          <p:nvPr/>
        </p:nvSpPr>
        <p:spPr>
          <a:xfrm>
            <a:off x="148580" y="4709620"/>
            <a:ext cx="824607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https://github.com/afai79/Arduino/blob/main/Lib/Arduino-MPU6050-master.zip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4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521-6219-4BA8-A2B0-670A57F6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9385"/>
            <a:ext cx="41148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effectLst/>
              </a:rPr>
              <a:t>Small Project 4: Security system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D2D33-F3B9-4B16-BD10-44658C2B9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50109"/>
            <a:ext cx="4878325" cy="3244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effectLst/>
              </a:rPr>
              <a:t>(USE A PASSWORD TO ACTIVATE A RELAY)</a:t>
            </a:r>
            <a:endParaRPr lang="en-US" sz="160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rduino Keypad Tutorial - Password Controlled 5V Relay">
            <a:extLst>
              <a:ext uri="{FF2B5EF4-FFF2-40B4-BE49-F238E27FC236}">
                <a16:creationId xmlns:a16="http://schemas.microsoft.com/office/drawing/2014/main" id="{CD8FF688-27F0-4F53-A9C0-3112F34028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6590" y="1197405"/>
            <a:ext cx="4420210" cy="37837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A39B27-41B9-4981-B196-32512702486F}"/>
              </a:ext>
            </a:extLst>
          </p:cNvPr>
          <p:cNvSpPr txBox="1"/>
          <p:nvPr/>
        </p:nvSpPr>
        <p:spPr>
          <a:xfrm>
            <a:off x="143555" y="3150087"/>
            <a:ext cx="2901395" cy="1106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https://www.circuitbasics.com/how-to-set-up-a-keypad-on-an-arduino/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https://github.com/afai79/Arduino/blob/main/Security_System.ino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75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9A24-898D-48B0-9D0D-D6DAF927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5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934D-8869-474F-96D8-47D470C0E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200151"/>
            <a:ext cx="8390540" cy="3662174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Arduino Robot – An easy DIY project</a:t>
            </a:r>
            <a:endParaRPr lang="ar-SA" sz="3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2800" dirty="0"/>
              <a:t>We are going to build an Arduino based robot capable of avoiding obstacles in its path. </a:t>
            </a:r>
          </a:p>
          <a:p>
            <a:pPr lvl="1"/>
            <a:r>
              <a:rPr lang="en-US" sz="2800" dirty="0"/>
              <a:t>It is a fun project and a great learning experience, so without any further delay, let us get started!</a:t>
            </a: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ar-SA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r:id="rId2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https://educ8s.tv/arduino-robot-easy-diy-project/</a:t>
            </a:r>
            <a:endParaRPr lang="en-US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https://github.com/afai79/Arduino/tree/main/ArduinoRobot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10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A915-E9B8-42B7-AF46-36BA78B8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548877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Building the Robot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C311-853C-479E-A083-801411C70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085130" cy="3814879"/>
          </a:xfrm>
        </p:spPr>
        <p:txBody>
          <a:bodyPr/>
          <a:lstStyle/>
          <a:p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1. Connect the motor and wheels to the chassis.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SA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24877-09DF-4AD8-8563-231BD8F9CE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1808225"/>
            <a:ext cx="4886560" cy="305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109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EA68-8868-48CA-87E7-8DEA8876F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1" y="1200151"/>
            <a:ext cx="8093364" cy="366217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Step 2: Prepare the Switch and connect the Power Source</a:t>
            </a:r>
            <a:endParaRPr lang="ar-SA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3: Mount other Parts on the chassis.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9B2D-F337-4DCF-B452-85EB0B04EB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1656893"/>
            <a:ext cx="3970330" cy="320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834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ED-794A-4A02-AEE5-C7E62DC7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Schematics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D0-9B54-4E17-8C03-2EB0CDFF7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97405"/>
            <a:ext cx="7772778" cy="3394472"/>
          </a:xfrm>
        </p:spPr>
        <p:txBody>
          <a:bodyPr/>
          <a:lstStyle/>
          <a:p>
            <a:r>
              <a:rPr lang="en-US" sz="18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Wire up the components together as shown in the image below.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A057-8ACE-4364-AC2D-5C8D9E36A3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1" y="1608544"/>
            <a:ext cx="6108200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46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Here are the components that make up an Arduino board and what each of their functions are:</a:t>
            </a:r>
          </a:p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Reset Button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will restart any code that is loaded to the Arduino board.</a:t>
            </a: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AREF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Stands for “Analog Reference” and is used to set an external reference voltage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Ground Pin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 There are a few ground pins on the Arduino and they all work the same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Digital Input/Output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Pins 0-13 can be used for digital input or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PWM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The pins marked with the (~) symbol can simulate analog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USB Connection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Used for powering up your Arduino and uploading sketches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TX/RX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Transmit and receive data indication LEDs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B2FC82-FC96-4D9F-9CD8-65EC3F77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56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4D5B-1EB7-4D33-8587-F0BB6A76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8229600" cy="514352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C220-4956-4E7B-BDAD-B5D2C6237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2815"/>
            <a:ext cx="8390540" cy="335951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33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code uses three libraries.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Two of them must be downloaded for the program to compile.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first one is the motor shield driver from Adafruit.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second library is the </a:t>
            </a:r>
            <a:r>
              <a:rPr lang="en-US" dirty="0" err="1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NewPing</a:t>
            </a: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library for the supersonic distance sensor. 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https://github.com/afai79/Arduino/blob/main/ArduinoRobot/ArduinoRobot_.ino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41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6787-D41D-4C3E-A665-664E4473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585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LIBRARIES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4CEB-A02C-4BE8-81DD-844519D30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866" y="1502815"/>
            <a:ext cx="8432873" cy="3206804"/>
          </a:xfrm>
        </p:spPr>
        <p:txBody>
          <a:bodyPr/>
          <a:lstStyle/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Motor Shield Library: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b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https://github.com/afai79/Arduino/blob/main/ArduinoRobot/Adafruit-Motor-Shield-library-master.zip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endParaRPr lang="en-US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 Ping Library: 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https://github.com/afai79/Arduino/blob/main/ArduinoRobot/NewPing_v1.9.1.zip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63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4E7C64-1863-4779-A4EB-F83734682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5" y="281175"/>
            <a:ext cx="6260905" cy="1737398"/>
          </a:xfrm>
        </p:spPr>
        <p:txBody>
          <a:bodyPr>
            <a:normAutofit/>
          </a:bodyPr>
          <a:lstStyle/>
          <a:p>
            <a:r>
              <a:rPr lang="en-US" sz="4400" dirty="0"/>
              <a:t>End of Training! </a:t>
            </a:r>
          </a:p>
        </p:txBody>
      </p:sp>
    </p:spTree>
    <p:extLst>
      <p:ext uri="{BB962C8B-B14F-4D97-AF65-F5344CB8AC3E}">
        <p14:creationId xmlns:p14="http://schemas.microsoft.com/office/powerpoint/2010/main" val="2915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6C71-7B96-42A6-AAE9-9F7EFB6E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 </a:t>
            </a:r>
            <a:r>
              <a:rPr lang="en-US" sz="19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ATmega</a:t>
            </a: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Microcontroller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This is the brains and is where the programs are stored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9. Power LED Indicator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LED lights up anytime the board is plugged in a power source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 Voltage Regulator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controls the amount of voltage going into the Arduino board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11. DC Power Barrel Jack 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is used for powering your Arduino with a power supply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12. 3.3V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3.3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13. 5V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5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14. Ground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There are a few ground pins on the Arduino 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15. Analog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These pins can read the signal from an analog sensor and convert it to digital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FDC6-F888-4211-8D44-A050FDC6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>
                <a:effectLst/>
              </a:rPr>
              <a:t>Types of Arduino Boards</a:t>
            </a:r>
            <a:br>
              <a:rPr lang="en-US" sz="2300">
                <a:effectLst/>
              </a:rPr>
            </a:br>
            <a:endParaRPr lang="en-US" sz="2300"/>
          </a:p>
        </p:txBody>
      </p:sp>
      <p:pic>
        <p:nvPicPr>
          <p:cNvPr id="7" name="Content Placeholder 6" descr="arduino-boards-comparison">
            <a:extLst>
              <a:ext uri="{FF2B5EF4-FFF2-40B4-BE49-F238E27FC236}">
                <a16:creationId xmlns:a16="http://schemas.microsoft.com/office/drawing/2014/main" id="{F4BB208C-FC43-45AB-8735-B21DCB1978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5195" y="891995"/>
            <a:ext cx="5000215" cy="3881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48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6298-4E17-4D10-9730-54EBDF99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43" y="55872"/>
            <a:ext cx="3873842" cy="607215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effectLst/>
              </a:rPr>
              <a:t>How To Program Arduino</a:t>
            </a:r>
            <a:endParaRPr lang="en-US" sz="2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747C5E8-CBC1-4853-8F2A-BC57D3A9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984515"/>
            <a:ext cx="8200282" cy="1136927"/>
          </a:xfrm>
        </p:spPr>
        <p:txBody>
          <a:bodyPr>
            <a:norm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https://www.tinkercad.com/dashboard</a:t>
            </a:r>
            <a:endParaRPr lang="en-US" sz="1600" b="1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https://www.sites.google.com/site/unoardusim/services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FCB0-4EA7-458A-81CF-363DE47AE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815" y="1166669"/>
            <a:ext cx="6040765" cy="33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B2F-9760-4954-B1D0-8A7077AC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effectLst/>
              </a:rPr>
              <a:t>List of experiments</a:t>
            </a:r>
            <a:br>
              <a:rPr lang="en-US" sz="2400" dirty="0">
                <a:effectLst/>
              </a:rPr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2732-215D-4F71-81DD-2424983D7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794555" cy="913484"/>
          </a:xfrm>
        </p:spPr>
        <p:txBody>
          <a:bodyPr>
            <a:normAutofit/>
          </a:bodyPr>
          <a:lstStyle/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01.Basics &gt; Blink</a:t>
            </a:r>
          </a:p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03.Analog &gt; Fading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15BB6-C87C-48E5-B2D7-C7B10CFA43B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2245" y="1960930"/>
            <a:ext cx="3512215" cy="2976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54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0C7B-C818-4D1C-8BDD-422D059C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2740455" cy="4553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a Breadboard?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C1CF3-D204-47F2-AD9A-55D58A50316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0085">
            <a:off x="1321066" y="1766111"/>
            <a:ext cx="3036100" cy="28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5B33E-BEAB-4BC0-B444-072672362B6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9435">
            <a:off x="4546499" y="1733444"/>
            <a:ext cx="3105103" cy="2939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19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</Words>
  <Application>Microsoft Office PowerPoint</Application>
  <PresentationFormat>On-screen Show (16:9)</PresentationFormat>
  <Paragraphs>159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Abadi</vt:lpstr>
      <vt:lpstr>Arial</vt:lpstr>
      <vt:lpstr>Calibri</vt:lpstr>
      <vt:lpstr>Times New Roman</vt:lpstr>
      <vt:lpstr>Office Theme</vt:lpstr>
      <vt:lpstr>Building Arduino Applications</vt:lpstr>
      <vt:lpstr>Day 1 </vt:lpstr>
      <vt:lpstr>Arduino Uno </vt:lpstr>
      <vt:lpstr>Board Breakdown</vt:lpstr>
      <vt:lpstr>Board Breakdown</vt:lpstr>
      <vt:lpstr>Types of Arduino Boards </vt:lpstr>
      <vt:lpstr>How To Program Arduino</vt:lpstr>
      <vt:lpstr>List of experiments </vt:lpstr>
      <vt:lpstr>PowerPoint Presentation</vt:lpstr>
      <vt:lpstr>PowerPoint Presentation</vt:lpstr>
      <vt:lpstr>TUTORIALS &gt; Built-In Examples &gt; 05.Control &gt; ForLoopIteration</vt:lpstr>
      <vt:lpstr>Day 2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 </vt:lpstr>
      <vt:lpstr>Small Project 1: Air Quality Detector </vt:lpstr>
      <vt:lpstr>PowerPoint Presentation</vt:lpstr>
      <vt:lpstr>Small Project 2: Control servo motor by RGB sensor    </vt:lpstr>
      <vt:lpstr>Small Project 3: BMA400 and MPU6050 sensors-based projects</vt:lpstr>
      <vt:lpstr>PowerPoint Presentation</vt:lpstr>
      <vt:lpstr>PowerPoint Presentation</vt:lpstr>
      <vt:lpstr>Small Project 4: Security system </vt:lpstr>
      <vt:lpstr>Day 5 </vt:lpstr>
      <vt:lpstr>Building the Robot </vt:lpstr>
      <vt:lpstr>PowerPoint Presentation</vt:lpstr>
      <vt:lpstr>Schematics </vt:lpstr>
      <vt:lpstr>Code </vt:lpstr>
      <vt:lpstr>LIBRARIES </vt:lpstr>
      <vt:lpstr>End of Training!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2021-07-29T18:18:50Z</dcterms:modified>
</cp:coreProperties>
</file>